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9" r:id="rId1"/>
  </p:sldMasterIdLst>
  <p:notesMasterIdLst>
    <p:notesMasterId r:id="rId14"/>
  </p:notesMasterIdLst>
  <p:handoutMasterIdLst>
    <p:handoutMasterId r:id="rId15"/>
  </p:handoutMasterIdLst>
  <p:sldIdLst>
    <p:sldId id="294" r:id="rId2"/>
    <p:sldId id="314" r:id="rId3"/>
    <p:sldId id="311" r:id="rId4"/>
    <p:sldId id="305" r:id="rId5"/>
    <p:sldId id="299" r:id="rId6"/>
    <p:sldId id="315" r:id="rId7"/>
    <p:sldId id="316" r:id="rId8"/>
    <p:sldId id="282" r:id="rId9"/>
    <p:sldId id="306" r:id="rId10"/>
    <p:sldId id="317" r:id="rId11"/>
    <p:sldId id="313" r:id="rId12"/>
    <p:sldId id="312" r:id="rId13"/>
  </p:sldIdLst>
  <p:sldSz cx="9144000" cy="6858000" type="screen4x3"/>
  <p:notesSz cx="6858000" cy="91471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FF"/>
    <a:srgbClr val="FFFF99"/>
    <a:srgbClr val="D6D6D6"/>
    <a:srgbClr val="C0C0C0"/>
    <a:srgbClr val="7A04FC"/>
    <a:srgbClr val="B2B2B2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1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798" y="108"/>
      </p:cViewPr>
      <p:guideLst>
        <p:guide orient="horz" pos="2304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3222" y="150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F0EFEF4-798C-4CA9-8C72-5B94896E6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06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997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997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68AA794-13E4-43A7-8381-BD52DCAF4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633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AA794-13E4-43A7-8381-BD52DCAF4C7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67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07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5907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7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7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907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5907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909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910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5910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0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0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0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0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910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911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59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5911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911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911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45CA09-19F2-405C-A748-C699FE6EA1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11" grpId="0"/>
      <p:bldP spid="25911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9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91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9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9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0F972-B392-4420-AA57-7C8F2C3DB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4416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B91C6-5451-4678-AF66-CB8090E35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1775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11256A-1517-46C9-8575-EE4EEF592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8248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C5A14-43D6-4136-8E9E-630183574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1762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834FE-A04B-4E33-8B3E-74901D064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512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3EA70-C0C8-4596-853C-B4181E073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4000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A837B-2F25-4816-A3BF-859FCC956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560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8F294-7943-4AB3-BFA0-1983D9806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6609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715FC-9D85-4502-A786-92ED3C10F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2323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8005A-8C49-4A76-B531-A89DC12A0D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1431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BD5D2-2756-4902-B299-370190CD9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0622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580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80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580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0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80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580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0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0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80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580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580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01BE504-AEF5-47A8-89C0-CEE117F197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580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8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8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8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8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8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8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8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8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8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8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8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8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87" grpId="0"/>
      <p:bldP spid="258091" grpId="0" uiExpand="1" build="p">
        <p:tmplLst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80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80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8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80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80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8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80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80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8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80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80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8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80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8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bunnell@usoe.k12.ut.u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mailto:nbunnell@usoe.k12.ut.u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31423"/>
            <a:ext cx="9076267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7762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8800" b="1" dirty="0">
                <a:solidFill>
                  <a:srgbClr val="FFFF00"/>
                </a:solidFill>
              </a:rPr>
              <a:t>Proper Keyboarding Techniques</a:t>
            </a:r>
          </a:p>
        </p:txBody>
      </p:sp>
      <p:sp>
        <p:nvSpPr>
          <p:cNvPr id="117766" name="Text Box 2054"/>
          <p:cNvSpPr txBox="1">
            <a:spLocks noChangeArrowheads="1"/>
          </p:cNvSpPr>
          <p:nvPr/>
        </p:nvSpPr>
        <p:spPr bwMode="auto">
          <a:xfrm>
            <a:off x="148166" y="6400800"/>
            <a:ext cx="89154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" b="1" dirty="0">
                <a:latin typeface="Arial" panose="020B0604020202020204" pitchFamily="34" charset="0"/>
              </a:rPr>
              <a:t>Adapted from presentation by: </a:t>
            </a:r>
            <a:r>
              <a:rPr lang="en-US" altLang="en-US" sz="1000" dirty="0">
                <a:latin typeface="Arial" panose="020B0604020202020204" pitchFamily="34" charset="0"/>
              </a:rPr>
              <a:t>Nadine </a:t>
            </a:r>
            <a:r>
              <a:rPr lang="en-US" altLang="en-US" sz="1000" dirty="0" err="1">
                <a:latin typeface="Arial" panose="020B0604020202020204" pitchFamily="34" charset="0"/>
              </a:rPr>
              <a:t>Bunnell</a:t>
            </a:r>
            <a:r>
              <a:rPr lang="en-US" altLang="en-US" sz="1000" b="1" dirty="0">
                <a:latin typeface="Arial" panose="020B0604020202020204" pitchFamily="34" charset="0"/>
              </a:rPr>
              <a:t>, Keyboarding Specialist	 Used with permission.     </a:t>
            </a:r>
            <a:r>
              <a:rPr lang="en-US" altLang="en-US" sz="1000" dirty="0">
                <a:latin typeface="Arial" panose="020B0604020202020204" pitchFamily="34" charset="0"/>
                <a:hlinkClick r:id="rId3"/>
              </a:rPr>
              <a:t>nbunnell@usoe.k12.ut.us</a:t>
            </a:r>
            <a:r>
              <a:rPr lang="en-US" altLang="en-US" sz="1000" dirty="0">
                <a:latin typeface="Arial" panose="020B0604020202020204" pitchFamily="34" charset="0"/>
              </a:rPr>
              <a:t> </a:t>
            </a:r>
            <a:endParaRPr lang="en-US" altLang="en-US" sz="1000" b="1" dirty="0">
              <a:latin typeface="Arial" panose="020B0604020202020204" pitchFamily="34" charset="0"/>
            </a:endParaRPr>
          </a:p>
          <a:p>
            <a:r>
              <a:rPr lang="en-US" altLang="en-US" sz="1000" dirty="0">
                <a:latin typeface="Arial" panose="020B0604020202020204" pitchFamily="34" charset="0"/>
              </a:rPr>
              <a:t>Utah State Office of Education, Curriculum &amp; Instruction, Applied Technology Education	www.usoe.k12.ut.us/ate/keyboarding/key.htm</a:t>
            </a:r>
          </a:p>
          <a:p>
            <a:pPr>
              <a:spcBef>
                <a:spcPct val="50000"/>
              </a:spcBef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2000"/>
          </a:blip>
          <a:stretch>
            <a:fillRect/>
          </a:stretch>
        </p:blipFill>
        <p:spPr>
          <a:xfrm>
            <a:off x="33612" y="152400"/>
            <a:ext cx="9077731" cy="5108891"/>
          </a:xfrm>
          <a:prstGeom prst="rect">
            <a:avLst/>
          </a:prstGeom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85800" y="6248400"/>
            <a:ext cx="7391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700">
              <a:latin typeface="Arial" panose="020B0604020202020204" pitchFamily="34" charset="0"/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677" y="797760"/>
            <a:ext cx="8229600" cy="171684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How Important are </a:t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Proper Keyboard Techniques?</a:t>
            </a: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2446" y="3124199"/>
            <a:ext cx="3470031" cy="3006725"/>
          </a:xfrm>
        </p:spPr>
        <p:txBody>
          <a:bodyPr/>
          <a:lstStyle/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SzTx/>
              <a:buFontTx/>
              <a:buAutoNum type="arabicPeriod"/>
            </a:pPr>
            <a:r>
              <a:rPr lang="en-US" altLang="en-US" b="1" dirty="0">
                <a:solidFill>
                  <a:srgbClr val="FFFF99"/>
                </a:solidFill>
                <a:effectLst/>
              </a:rPr>
              <a:t>Techniques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SzTx/>
              <a:buFontTx/>
              <a:buAutoNum type="arabicPeriod"/>
            </a:pPr>
            <a:r>
              <a:rPr lang="en-US" altLang="en-US" b="1" dirty="0">
                <a:solidFill>
                  <a:srgbClr val="FFFF99"/>
                </a:solidFill>
                <a:effectLst/>
              </a:rPr>
              <a:t>Techniques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SzTx/>
              <a:buFontTx/>
              <a:buAutoNum type="arabicPeriod"/>
            </a:pPr>
            <a:r>
              <a:rPr lang="en-US" altLang="en-US" b="1" dirty="0">
                <a:solidFill>
                  <a:srgbClr val="FFFF99"/>
                </a:solidFill>
                <a:effectLst/>
              </a:rPr>
              <a:t>Techniques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SzTx/>
              <a:buFontTx/>
              <a:buAutoNum type="arabicPeriod"/>
            </a:pPr>
            <a:r>
              <a:rPr lang="en-US" altLang="en-US" b="1" dirty="0">
                <a:solidFill>
                  <a:srgbClr val="FFFF99"/>
                </a:solidFill>
                <a:effectLst/>
              </a:rPr>
              <a:t>Techniques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SzTx/>
              <a:buFontTx/>
              <a:buAutoNum type="arabicPeriod"/>
            </a:pPr>
            <a:r>
              <a:rPr lang="en-US" altLang="en-US" b="1" dirty="0">
                <a:solidFill>
                  <a:srgbClr val="FFFF99"/>
                </a:solidFill>
                <a:effectLst/>
              </a:rPr>
              <a:t>Techniques</a:t>
            </a:r>
            <a:endParaRPr lang="en-US" altLang="en-US" dirty="0">
              <a:solidFill>
                <a:srgbClr val="FFFF99"/>
              </a:solidFill>
            </a:endParaRPr>
          </a:p>
        </p:txBody>
      </p:sp>
      <p:sp>
        <p:nvSpPr>
          <p:cNvPr id="13210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040563" y="3124199"/>
            <a:ext cx="3657600" cy="3006725"/>
          </a:xfrm>
        </p:spPr>
        <p:txBody>
          <a:bodyPr/>
          <a:lstStyle/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SzTx/>
              <a:buFontTx/>
              <a:buAutoNum type="arabicPeriod" startAt="6"/>
            </a:pPr>
            <a:r>
              <a:rPr lang="en-US" altLang="en-US" b="1" dirty="0">
                <a:solidFill>
                  <a:srgbClr val="FFFF99"/>
                </a:solidFill>
                <a:effectLst/>
              </a:rPr>
              <a:t>Techniques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SzTx/>
              <a:buFontTx/>
              <a:buAutoNum type="arabicPeriod" startAt="6"/>
            </a:pPr>
            <a:r>
              <a:rPr lang="en-US" altLang="en-US" b="1" dirty="0">
                <a:solidFill>
                  <a:srgbClr val="FFFF99"/>
                </a:solidFill>
                <a:effectLst/>
              </a:rPr>
              <a:t>Techniques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SzTx/>
              <a:buFontTx/>
              <a:buAutoNum type="arabicPeriod" startAt="6"/>
            </a:pPr>
            <a:r>
              <a:rPr lang="en-US" altLang="en-US" b="1" dirty="0">
                <a:solidFill>
                  <a:srgbClr val="FFFF99"/>
                </a:solidFill>
                <a:effectLst/>
              </a:rPr>
              <a:t>Techniques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SzTx/>
              <a:buFontTx/>
              <a:buAutoNum type="arabicPeriod" startAt="6"/>
            </a:pPr>
            <a:r>
              <a:rPr lang="en-US" altLang="en-US" b="1" dirty="0">
                <a:solidFill>
                  <a:srgbClr val="FFFF99"/>
                </a:solidFill>
                <a:effectLst/>
              </a:rPr>
              <a:t>Speed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SzTx/>
              <a:buFontTx/>
              <a:buAutoNum type="arabicPeriod" startAt="6"/>
            </a:pPr>
            <a:r>
              <a:rPr lang="en-US" altLang="en-US" b="1" dirty="0" smtClean="0">
                <a:solidFill>
                  <a:srgbClr val="FFFF99"/>
                </a:solidFill>
                <a:effectLst/>
              </a:rPr>
              <a:t> Accuracy</a:t>
            </a:r>
            <a:endParaRPr lang="en-US" alt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8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  <p:bldP spid="132103" grpId="0"/>
      <p:bldP spid="132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2000"/>
          </a:blip>
          <a:stretch>
            <a:fillRect/>
          </a:stretch>
        </p:blipFill>
        <p:spPr>
          <a:xfrm>
            <a:off x="10886" y="158592"/>
            <a:ext cx="9077731" cy="510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1081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7733" y="5149392"/>
            <a:ext cx="8915400" cy="1600200"/>
          </a:xfrm>
          <a:noFill/>
          <a:ln/>
        </p:spPr>
        <p:txBody>
          <a:bodyPr anchorCtr="0"/>
          <a:lstStyle/>
          <a:p>
            <a:r>
              <a:rPr lang="en-US" altLang="en-US" dirty="0">
                <a:solidFill>
                  <a:srgbClr val="FFFF00"/>
                </a:solidFill>
              </a:rPr>
              <a:t>Posture &amp; Position at the Keyboard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4767258"/>
            <a:ext cx="6918707" cy="727092"/>
          </a:xfrm>
        </p:spPr>
        <p:txBody>
          <a:bodyPr/>
          <a:lstStyle/>
          <a:p>
            <a:pPr>
              <a:buClr>
                <a:srgbClr val="FFFF00"/>
              </a:buClr>
              <a:buSzTx/>
              <a:buFont typeface="Wingdings" panose="05000000000000000000" pitchFamily="2" charset="2"/>
              <a:buChar char="I"/>
            </a:pPr>
            <a:r>
              <a:rPr lang="en-US" altLang="en-US" dirty="0">
                <a:solidFill>
                  <a:srgbClr val="FFFF00"/>
                </a:solidFill>
              </a:rPr>
              <a:t>What Techniques Do You See?</a:t>
            </a:r>
          </a:p>
        </p:txBody>
      </p:sp>
      <p:pic>
        <p:nvPicPr>
          <p:cNvPr id="9" name="Picture 5" descr="A:\image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50" y="387030"/>
            <a:ext cx="3999179" cy="3743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7030"/>
            <a:ext cx="3599037" cy="374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6935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2054"/>
          <p:cNvSpPr txBox="1">
            <a:spLocks noChangeArrowheads="1"/>
          </p:cNvSpPr>
          <p:nvPr/>
        </p:nvSpPr>
        <p:spPr bwMode="auto">
          <a:xfrm>
            <a:off x="152400" y="6400800"/>
            <a:ext cx="89154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 b="1" dirty="0">
                <a:latin typeface="Arial" panose="020B0604020202020204" pitchFamily="34" charset="0"/>
              </a:rPr>
              <a:t>Adapted from presentation by: </a:t>
            </a:r>
            <a:r>
              <a:rPr lang="en-US" altLang="en-US" sz="1000" dirty="0">
                <a:latin typeface="Arial" panose="020B0604020202020204" pitchFamily="34" charset="0"/>
              </a:rPr>
              <a:t>Nadine </a:t>
            </a:r>
            <a:r>
              <a:rPr lang="en-US" altLang="en-US" sz="1000" dirty="0" err="1">
                <a:latin typeface="Arial" panose="020B0604020202020204" pitchFamily="34" charset="0"/>
              </a:rPr>
              <a:t>Bunnell</a:t>
            </a:r>
            <a:r>
              <a:rPr lang="en-US" altLang="en-US" sz="1000" b="1" dirty="0">
                <a:latin typeface="Arial" panose="020B0604020202020204" pitchFamily="34" charset="0"/>
              </a:rPr>
              <a:t>, Keyboarding Specialist	 Used with permission.     </a:t>
            </a:r>
            <a:r>
              <a:rPr lang="en-US" altLang="en-US" sz="1000" dirty="0">
                <a:latin typeface="Arial" panose="020B0604020202020204" pitchFamily="34" charset="0"/>
                <a:hlinkClick r:id="rId2"/>
              </a:rPr>
              <a:t>nbunnell@usoe.k12.ut.us</a:t>
            </a:r>
            <a:r>
              <a:rPr lang="en-US" altLang="en-US" sz="1000" dirty="0">
                <a:latin typeface="Arial" panose="020B0604020202020204" pitchFamily="34" charset="0"/>
              </a:rPr>
              <a:t> </a:t>
            </a:r>
            <a:endParaRPr lang="en-US" altLang="en-US" sz="1000" b="1" dirty="0">
              <a:latin typeface="Arial" panose="020B0604020202020204" pitchFamily="34" charset="0"/>
            </a:endParaRPr>
          </a:p>
          <a:p>
            <a:r>
              <a:rPr lang="en-US" altLang="en-US" sz="1000" dirty="0">
                <a:latin typeface="Arial" panose="020B0604020202020204" pitchFamily="34" charset="0"/>
              </a:rPr>
              <a:t>Utah State Office of Education, Curriculum &amp; Instruction, Applied Technology Education	www.usoe.k12.ut.us/ate/keyboarding/key.htm</a:t>
            </a:r>
          </a:p>
          <a:p>
            <a:pPr>
              <a:spcBef>
                <a:spcPct val="50000"/>
              </a:spcBef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726"/>
            <a:ext cx="7293429" cy="48358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1" y="4572000"/>
            <a:ext cx="3870406" cy="161606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65478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2000"/>
          </a:blip>
          <a:stretch>
            <a:fillRect/>
          </a:stretch>
        </p:blipFill>
        <p:spPr>
          <a:xfrm>
            <a:off x="17282" y="34768"/>
            <a:ext cx="9077731" cy="6799496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609600"/>
            <a:ext cx="8034866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While most kids and adults can learn to hunt and peck on their own, real typing speed depends on 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56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PROPER </a:t>
            </a:r>
            <a:r>
              <a:rPr lang="en-US" altLang="en-US" sz="5600" b="1" u="sng" dirty="0">
                <a:solidFill>
                  <a:srgbClr val="FFFF00"/>
                </a:solidFill>
                <a:latin typeface="Arial" panose="020B0604020202020204" pitchFamily="34" charset="0"/>
              </a:rPr>
              <a:t>TECHNIQUE.</a:t>
            </a:r>
          </a:p>
          <a:p>
            <a:pPr algn="r">
              <a:spcBef>
                <a:spcPct val="50000"/>
              </a:spcBef>
            </a:pPr>
            <a:r>
              <a:rPr lang="en-US" altLang="en-US" sz="1800" i="1" dirty="0">
                <a:solidFill>
                  <a:srgbClr val="FFFF00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altLang="en-US" sz="1400" i="1" dirty="0">
                <a:solidFill>
                  <a:srgbClr val="FFFF00"/>
                </a:solidFill>
                <a:latin typeface="Arial" panose="020B0604020202020204" pitchFamily="34" charset="0"/>
              </a:rPr>
              <a:t>Michael J. </a:t>
            </a:r>
            <a:r>
              <a:rPr lang="en-US" altLang="en-US" sz="1400" i="1" dirty="0" err="1">
                <a:solidFill>
                  <a:srgbClr val="FFFF00"/>
                </a:solidFill>
                <a:latin typeface="Arial" panose="020B0604020202020204" pitchFamily="34" charset="0"/>
              </a:rPr>
              <a:t>Himowitz</a:t>
            </a:r>
            <a:r>
              <a:rPr lang="en-US" altLang="en-US" sz="1400" i="1" dirty="0">
                <a:solidFill>
                  <a:srgbClr val="FFFF00"/>
                </a:solidFill>
                <a:latin typeface="Arial" panose="020B0604020202020204" pitchFamily="34" charset="0"/>
              </a:rPr>
              <a:t>, Baltimore </a:t>
            </a:r>
            <a:r>
              <a:rPr lang="en-US" altLang="en-US" sz="1400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Sun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22340" y="2717869"/>
            <a:ext cx="4412758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People who used to find “hunt and peck” keyboarding sufficient realize that it doesn’t make much sense to have a computer with lightning speed if the information inputted into the machine trickles in like molasses in January. 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en-US" altLang="en-US" sz="1400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Sandberg-</a:t>
            </a:r>
            <a:r>
              <a:rPr lang="en-US" altLang="en-US" sz="1400" i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Diment</a:t>
            </a:r>
            <a:r>
              <a:rPr lang="en-US" altLang="en-US" sz="1400" i="1" dirty="0">
                <a:solidFill>
                  <a:srgbClr val="FFFF00"/>
                </a:solidFill>
                <a:latin typeface="Arial" panose="020B0604020202020204" pitchFamily="34" charset="0"/>
              </a:rPr>
              <a:t>, 1984</a:t>
            </a:r>
          </a:p>
        </p:txBody>
      </p:sp>
      <p:pic>
        <p:nvPicPr>
          <p:cNvPr id="2050" name="Picture 2" descr="http://dionpt.files.wordpress.com/2013/03/bad-pos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3" y="2682506"/>
            <a:ext cx="37814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86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12000"/>
          </a:blip>
          <a:stretch>
            <a:fillRect/>
          </a:stretch>
        </p:blipFill>
        <p:spPr>
          <a:xfrm>
            <a:off x="33134" y="874554"/>
            <a:ext cx="9077731" cy="51088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8" y="199289"/>
            <a:ext cx="4970607" cy="643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5323002" y="2339597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I"/>
            </a:pP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Eyes on monitor</a:t>
            </a:r>
          </a:p>
        </p:txBody>
      </p:sp>
      <p:sp>
        <p:nvSpPr>
          <p:cNvPr id="198664" name="Rectangle 8"/>
          <p:cNvSpPr>
            <a:spLocks noGrp="1" noChangeArrowheads="1"/>
          </p:cNvSpPr>
          <p:nvPr>
            <p:ph type="title"/>
          </p:nvPr>
        </p:nvSpPr>
        <p:spPr>
          <a:xfrm>
            <a:off x="5782559" y="328367"/>
            <a:ext cx="3198043" cy="1447800"/>
          </a:xfrm>
          <a:noFill/>
          <a:ln/>
        </p:spPr>
        <p:txBody>
          <a:bodyPr anchor="b" anchorCtr="0"/>
          <a:lstStyle/>
          <a:p>
            <a:pPr algn="r"/>
            <a:r>
              <a:rPr lang="en-US" altLang="en-US" sz="4000" dirty="0" smtClean="0">
                <a:solidFill>
                  <a:srgbClr val="FFFF00"/>
                </a:solidFill>
              </a:rPr>
              <a:t>Keyboarding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800" dirty="0" smtClean="0">
                <a:solidFill>
                  <a:srgbClr val="FFFF00"/>
                </a:solidFill>
              </a:rPr>
              <a:t>Proper Posture &amp; </a:t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800" dirty="0" smtClean="0">
                <a:solidFill>
                  <a:srgbClr val="FFFF00"/>
                </a:solidFill>
              </a:rPr>
              <a:t>Technique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pic>
        <p:nvPicPr>
          <p:cNvPr id="5" name="Keyboard Typing Sound Effect - c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9025" y="6027738"/>
            <a:ext cx="609600" cy="6096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17503" y="4047246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I"/>
            </a:pP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Wrists flat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40285" y="2949193"/>
            <a:ext cx="3657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I"/>
            </a:pPr>
            <a:r>
              <a:rPr lang="en-US" altLang="en-US" sz="2800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Fingers curved on Home Row position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23002" y="4686038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I"/>
            </a:pP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Back straight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4000" y="5333215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I"/>
            </a:pP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Feet flat on floor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8663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2000"/>
          </a:blip>
          <a:stretch>
            <a:fillRect/>
          </a:stretch>
        </p:blipFill>
        <p:spPr>
          <a:xfrm>
            <a:off x="10886" y="158592"/>
            <a:ext cx="9077731" cy="510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1081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7733" y="5149392"/>
            <a:ext cx="8915400" cy="1600200"/>
          </a:xfrm>
          <a:noFill/>
          <a:ln/>
        </p:spPr>
        <p:txBody>
          <a:bodyPr anchorCtr="0"/>
          <a:lstStyle/>
          <a:p>
            <a:r>
              <a:rPr lang="en-US" altLang="en-US" dirty="0">
                <a:solidFill>
                  <a:srgbClr val="FFFF00"/>
                </a:solidFill>
              </a:rPr>
              <a:t>Posture &amp; Position at the Keyboard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6903" b="14669"/>
          <a:stretch/>
        </p:blipFill>
        <p:spPr>
          <a:xfrm rot="16200000" flipH="1">
            <a:off x="-472269" y="1070915"/>
            <a:ext cx="4949786" cy="34623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10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221353" y="1324102"/>
            <a:ext cx="2286000" cy="3261269"/>
          </a:xfrm>
        </p:spPr>
        <p:txBody>
          <a:bodyPr/>
          <a:lstStyle/>
          <a:p>
            <a:pPr algn="ctr">
              <a:buClr>
                <a:srgbClr val="FFFF00"/>
              </a:buClr>
              <a:buSzTx/>
              <a:buFont typeface="Wingdings" panose="05000000000000000000" pitchFamily="2" charset="2"/>
              <a:buChar char="I"/>
            </a:pPr>
            <a:r>
              <a:rPr lang="en-US" altLang="en-US" dirty="0">
                <a:solidFill>
                  <a:srgbClr val="FFFF00"/>
                </a:solidFill>
              </a:rPr>
              <a:t>Eyes level with the text on the monitor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t="6746" b="4063"/>
          <a:stretch/>
        </p:blipFill>
        <p:spPr>
          <a:xfrm rot="5155689">
            <a:off x="4398686" y="1152125"/>
            <a:ext cx="5142958" cy="3670011"/>
          </a:xfrm>
          <a:prstGeom prst="rect">
            <a:avLst/>
          </a:prstGeom>
          <a:effectLst>
            <a:softEdge rad="4064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2000"/>
          </a:blip>
          <a:stretch>
            <a:fillRect/>
          </a:stretch>
        </p:blipFill>
        <p:spPr>
          <a:xfrm>
            <a:off x="66269" y="0"/>
            <a:ext cx="9077731" cy="5108891"/>
          </a:xfrm>
          <a:prstGeom prst="rect">
            <a:avLst/>
          </a:prstGeom>
        </p:spPr>
      </p:pic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2487" y="5870956"/>
            <a:ext cx="3886200" cy="609600"/>
          </a:xfrm>
        </p:spPr>
        <p:txBody>
          <a:bodyPr/>
          <a:lstStyle/>
          <a:p>
            <a:pPr>
              <a:buClr>
                <a:srgbClr val="FFFF00"/>
              </a:buClr>
              <a:buSzTx/>
              <a:buFont typeface="Wingdings" panose="05000000000000000000" pitchFamily="2" charset="2"/>
              <a:buChar char="I"/>
            </a:pPr>
            <a:r>
              <a:rPr lang="en-US" altLang="en-US" dirty="0" smtClean="0">
                <a:solidFill>
                  <a:srgbClr val="FFFF00"/>
                </a:solidFill>
              </a:rPr>
              <a:t>  Fingers </a:t>
            </a:r>
            <a:r>
              <a:rPr lang="en-US" altLang="en-US" dirty="0">
                <a:solidFill>
                  <a:srgbClr val="FFFF00"/>
                </a:solidFill>
              </a:rPr>
              <a:t>curved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3962400" y="4389083"/>
            <a:ext cx="4991962" cy="16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Posture &amp; Position 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at </a:t>
            </a:r>
            <a:r>
              <a:rPr lang="en-US" altLang="en-US" dirty="0">
                <a:solidFill>
                  <a:srgbClr val="FFFF00"/>
                </a:solidFill>
              </a:rPr>
              <a:t>the Keyboard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8" y="3702964"/>
            <a:ext cx="3593050" cy="299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4"/>
          <a:stretch/>
        </p:blipFill>
        <p:spPr>
          <a:xfrm>
            <a:off x="584308" y="137352"/>
            <a:ext cx="6005034" cy="340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69" y="3297462"/>
            <a:ext cx="3558690" cy="133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ndard Keyboard Layout Lower C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920432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43887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The Computer Keyboard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539750" y="5373688"/>
            <a:ext cx="8243888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Learning the names of the different keys</a:t>
            </a:r>
          </a:p>
        </p:txBody>
      </p:sp>
      <p:sp>
        <p:nvSpPr>
          <p:cNvPr id="307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381750"/>
            <a:ext cx="611187" cy="476250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72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andard Keyboard Layout Lower C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678863" cy="313848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47813" y="1125538"/>
            <a:ext cx="2232025" cy="433387"/>
          </a:xfrm>
          <a:prstGeom prst="rect">
            <a:avLst/>
          </a:prstGeom>
          <a:solidFill>
            <a:srgbClr val="FF00FF">
              <a:alpha val="3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/>
              <a:t>Function Keys</a:t>
            </a:r>
          </a:p>
          <a:p>
            <a:endParaRPr lang="en-GB" alt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79388" y="908050"/>
            <a:ext cx="1008062" cy="720725"/>
          </a:xfrm>
          <a:prstGeom prst="rect">
            <a:avLst/>
          </a:prstGeom>
          <a:solidFill>
            <a:srgbClr val="FF0000">
              <a:alpha val="32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/>
              <a:t>Escape Key</a:t>
            </a:r>
            <a:endParaRPr lang="en-GB" alt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140200" y="908050"/>
            <a:ext cx="1511300" cy="719138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/>
              <a:t>Typewriter Keys</a:t>
            </a:r>
          </a:p>
          <a:p>
            <a:endParaRPr lang="en-GB" alt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940425" y="908050"/>
            <a:ext cx="1152525" cy="685800"/>
          </a:xfrm>
          <a:prstGeom prst="rect">
            <a:avLst/>
          </a:prstGeom>
          <a:solidFill>
            <a:srgbClr val="EFFF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/>
              <a:t>Other Keys</a:t>
            </a:r>
            <a:endParaRPr lang="en-GB" alt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451725" y="5157788"/>
            <a:ext cx="1512888" cy="503237"/>
          </a:xfrm>
          <a:prstGeom prst="rect">
            <a:avLst/>
          </a:prstGeom>
          <a:solidFill>
            <a:srgbClr val="339966">
              <a:alpha val="38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/>
              <a:t>Enter Keys</a:t>
            </a:r>
          </a:p>
          <a:p>
            <a:endParaRPr lang="en-GB" altLang="en-US" dirty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524750" y="836613"/>
            <a:ext cx="1223963" cy="719137"/>
          </a:xfrm>
          <a:prstGeom prst="rect">
            <a:avLst/>
          </a:prstGeom>
          <a:gradFill rotWithShape="1">
            <a:gsLst>
              <a:gs pos="0">
                <a:srgbClr val="FFCC00">
                  <a:alpha val="38000"/>
                </a:srgbClr>
              </a:gs>
              <a:gs pos="100000">
                <a:srgbClr val="FFCC00">
                  <a:gamma/>
                  <a:tint val="89020"/>
                  <a:invGamma/>
                  <a:alpha val="32001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/>
              <a:t>Numeric Keypad</a:t>
            </a:r>
          </a:p>
          <a:p>
            <a:endParaRPr lang="en-GB" alt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916238" y="5084763"/>
            <a:ext cx="1922462" cy="431800"/>
          </a:xfrm>
          <a:prstGeom prst="rect">
            <a:avLst/>
          </a:prstGeom>
          <a:solidFill>
            <a:srgbClr val="0000FF">
              <a:alpha val="6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/>
              <a:t>Space Bar</a:t>
            </a:r>
            <a:endParaRPr lang="en-GB" alt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771775" y="5734050"/>
            <a:ext cx="2808288" cy="431800"/>
          </a:xfrm>
          <a:prstGeom prst="rect">
            <a:avLst/>
          </a:prstGeom>
          <a:solidFill>
            <a:srgbClr val="9900CC">
              <a:alpha val="3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/>
              <a:t>Control Keys</a:t>
            </a:r>
          </a:p>
          <a:p>
            <a:endParaRPr lang="en-GB" alt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79388" y="5734050"/>
            <a:ext cx="1296987" cy="719138"/>
          </a:xfrm>
          <a:prstGeom prst="rect">
            <a:avLst/>
          </a:prstGeom>
          <a:solidFill>
            <a:srgbClr val="FF99CC">
              <a:alpha val="3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/>
              <a:t>Windows Keys</a:t>
            </a:r>
          </a:p>
          <a:p>
            <a:endParaRPr lang="en-GB" alt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867400" y="5157788"/>
            <a:ext cx="1152525" cy="720725"/>
          </a:xfrm>
          <a:prstGeom prst="rect">
            <a:avLst/>
          </a:prstGeom>
          <a:solidFill>
            <a:srgbClr val="00FFFF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/>
              <a:t>Cursor</a:t>
            </a:r>
          </a:p>
          <a:p>
            <a:pPr algn="ctr"/>
            <a:r>
              <a:rPr lang="en-US" altLang="en-US" dirty="0"/>
              <a:t>Keys</a:t>
            </a:r>
            <a:endParaRPr lang="en-GB" altLang="en-US" dirty="0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403350" y="5084763"/>
            <a:ext cx="1295400" cy="431800"/>
          </a:xfrm>
          <a:prstGeom prst="rect">
            <a:avLst/>
          </a:prstGeom>
          <a:solidFill>
            <a:srgbClr val="FFFF00">
              <a:alpha val="35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/>
              <a:t>Alt Keys</a:t>
            </a:r>
          </a:p>
          <a:p>
            <a:endParaRPr lang="en-GB" alt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23850" y="2636838"/>
            <a:ext cx="5472113" cy="1728787"/>
          </a:xfrm>
          <a:prstGeom prst="rect">
            <a:avLst/>
          </a:prstGeom>
          <a:solidFill>
            <a:srgbClr val="99CCFF">
              <a:alpha val="32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 rot="16200000">
            <a:off x="6156326" y="2492375"/>
            <a:ext cx="863600" cy="1152525"/>
          </a:xfrm>
          <a:prstGeom prst="rect">
            <a:avLst/>
          </a:prstGeom>
          <a:solidFill>
            <a:srgbClr val="CCFFCC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7308850" y="2636838"/>
            <a:ext cx="1511300" cy="2160587"/>
          </a:xfrm>
          <a:prstGeom prst="rect">
            <a:avLst/>
          </a:prstGeom>
          <a:solidFill>
            <a:srgbClr val="FFCC00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971550" y="18446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00FF">
              <a:alpha val="33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2700338" y="1844675"/>
            <a:ext cx="1439862" cy="431800"/>
          </a:xfrm>
          <a:prstGeom prst="roundRect">
            <a:avLst>
              <a:gd name="adj" fmla="val 16667"/>
            </a:avLst>
          </a:prstGeom>
          <a:solidFill>
            <a:srgbClr val="FF00FF">
              <a:alpha val="33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4356100" y="18446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00FF">
              <a:alpha val="33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1835150" y="4365625"/>
            <a:ext cx="2016125" cy="431800"/>
          </a:xfrm>
          <a:prstGeom prst="roundRect">
            <a:avLst>
              <a:gd name="adj" fmla="val 16667"/>
            </a:avLst>
          </a:prstGeom>
          <a:solidFill>
            <a:srgbClr val="0000FF">
              <a:alpha val="64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323850" y="1844675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FF0000">
              <a:alpha val="35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 rot="16200000">
            <a:off x="6335713" y="1520825"/>
            <a:ext cx="504825" cy="1152525"/>
          </a:xfrm>
          <a:prstGeom prst="rect">
            <a:avLst/>
          </a:prstGeom>
          <a:solidFill>
            <a:srgbClr val="CCFFCC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6011863" y="4365625"/>
            <a:ext cx="1081087" cy="431800"/>
          </a:xfrm>
          <a:prstGeom prst="roundRect">
            <a:avLst>
              <a:gd name="adj" fmla="val 16667"/>
            </a:avLst>
          </a:prstGeom>
          <a:solidFill>
            <a:srgbClr val="00CCFF">
              <a:alpha val="35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6372225" y="3933825"/>
            <a:ext cx="360363" cy="431800"/>
          </a:xfrm>
          <a:prstGeom prst="roundRect">
            <a:avLst>
              <a:gd name="adj" fmla="val 16667"/>
            </a:avLst>
          </a:prstGeom>
          <a:solidFill>
            <a:srgbClr val="00CCFF">
              <a:alpha val="35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5003800" y="3500438"/>
            <a:ext cx="792163" cy="433387"/>
          </a:xfrm>
          <a:prstGeom prst="roundRect">
            <a:avLst>
              <a:gd name="adj" fmla="val 16667"/>
            </a:avLst>
          </a:prstGeom>
          <a:solidFill>
            <a:srgbClr val="008000">
              <a:alpha val="44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 rot="5400000">
            <a:off x="8172450" y="4149725"/>
            <a:ext cx="863600" cy="431800"/>
          </a:xfrm>
          <a:prstGeom prst="roundRect">
            <a:avLst>
              <a:gd name="adj" fmla="val 16667"/>
            </a:avLst>
          </a:prstGeom>
          <a:solidFill>
            <a:srgbClr val="008000">
              <a:alpha val="44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5292725" y="4365625"/>
            <a:ext cx="503238" cy="431800"/>
          </a:xfrm>
          <a:prstGeom prst="roundRect">
            <a:avLst>
              <a:gd name="adj" fmla="val 16667"/>
            </a:avLst>
          </a:prstGeom>
          <a:solidFill>
            <a:srgbClr val="9900CC">
              <a:alpha val="53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323850" y="4365625"/>
            <a:ext cx="574675" cy="431800"/>
          </a:xfrm>
          <a:prstGeom prst="roundRect">
            <a:avLst>
              <a:gd name="adj" fmla="val 16667"/>
            </a:avLst>
          </a:prstGeom>
          <a:solidFill>
            <a:srgbClr val="9900CC">
              <a:alpha val="53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3851275" y="4365625"/>
            <a:ext cx="433388" cy="431800"/>
          </a:xfrm>
          <a:prstGeom prst="roundRect">
            <a:avLst>
              <a:gd name="adj" fmla="val 16667"/>
            </a:avLst>
          </a:prstGeom>
          <a:solidFill>
            <a:srgbClr val="FFFF00">
              <a:alpha val="53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1403350" y="4365625"/>
            <a:ext cx="433388" cy="431800"/>
          </a:xfrm>
          <a:prstGeom prst="roundRect">
            <a:avLst>
              <a:gd name="adj" fmla="val 16667"/>
            </a:avLst>
          </a:prstGeom>
          <a:solidFill>
            <a:srgbClr val="FFFF00">
              <a:alpha val="53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4787900" y="4365625"/>
            <a:ext cx="503238" cy="431800"/>
          </a:xfrm>
          <a:prstGeom prst="roundRect">
            <a:avLst>
              <a:gd name="adj" fmla="val 16667"/>
            </a:avLst>
          </a:prstGeom>
          <a:solidFill>
            <a:srgbClr val="CCFFCC">
              <a:alpha val="35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4284663" y="4365625"/>
            <a:ext cx="504825" cy="431800"/>
          </a:xfrm>
          <a:prstGeom prst="roundRect">
            <a:avLst>
              <a:gd name="adj" fmla="val 16667"/>
            </a:avLst>
          </a:prstGeom>
          <a:solidFill>
            <a:srgbClr val="FF3399">
              <a:alpha val="35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900113" y="4365625"/>
            <a:ext cx="504825" cy="431800"/>
          </a:xfrm>
          <a:prstGeom prst="roundRect">
            <a:avLst>
              <a:gd name="adj" fmla="val 16667"/>
            </a:avLst>
          </a:prstGeom>
          <a:solidFill>
            <a:srgbClr val="FF3399">
              <a:alpha val="35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539750" y="1628775"/>
            <a:ext cx="0" cy="2159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4211638" y="1628775"/>
            <a:ext cx="0" cy="1008063"/>
          </a:xfrm>
          <a:prstGeom prst="line">
            <a:avLst/>
          </a:prstGeom>
          <a:noFill/>
          <a:ln w="76200">
            <a:solidFill>
              <a:srgbClr val="D6D4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8243888" y="1557338"/>
            <a:ext cx="0" cy="10795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 flipV="1">
            <a:off x="3276600" y="4724400"/>
            <a:ext cx="0" cy="360363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 flipV="1">
            <a:off x="1042988" y="4797425"/>
            <a:ext cx="0" cy="936625"/>
          </a:xfrm>
          <a:prstGeom prst="line">
            <a:avLst/>
          </a:prstGeom>
          <a:noFill/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08" name="AutoShape 60"/>
          <p:cNvCxnSpPr>
            <a:cxnSpLocks noChangeShapeType="1"/>
            <a:stCxn id="2065" idx="3"/>
          </p:cNvCxnSpPr>
          <p:nvPr/>
        </p:nvCxnSpPr>
        <p:spPr bwMode="auto">
          <a:xfrm flipV="1">
            <a:off x="1476375" y="5589588"/>
            <a:ext cx="3527425" cy="504825"/>
          </a:xfrm>
          <a:prstGeom prst="bentConnector3">
            <a:avLst>
              <a:gd name="adj1" fmla="val 25472"/>
            </a:avLst>
          </a:prstGeom>
          <a:noFill/>
          <a:ln w="76200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0" name="Line 62"/>
          <p:cNvSpPr>
            <a:spLocks noChangeShapeType="1"/>
          </p:cNvSpPr>
          <p:nvPr/>
        </p:nvSpPr>
        <p:spPr bwMode="auto">
          <a:xfrm flipV="1">
            <a:off x="8604250" y="4797425"/>
            <a:ext cx="0" cy="360363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11" name="AutoShape 63"/>
          <p:cNvCxnSpPr>
            <a:cxnSpLocks noChangeShapeType="1"/>
            <a:stCxn id="2060" idx="1"/>
            <a:endCxn id="2080" idx="3"/>
          </p:cNvCxnSpPr>
          <p:nvPr/>
        </p:nvCxnSpPr>
        <p:spPr bwMode="auto">
          <a:xfrm rot="10800000">
            <a:off x="5795963" y="3717925"/>
            <a:ext cx="1655762" cy="1692275"/>
          </a:xfrm>
          <a:prstGeom prst="bentConnector3">
            <a:avLst>
              <a:gd name="adj1" fmla="val 15148"/>
            </a:avLst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2" name="Line 64"/>
          <p:cNvSpPr>
            <a:spLocks noChangeShapeType="1"/>
          </p:cNvSpPr>
          <p:nvPr/>
        </p:nvSpPr>
        <p:spPr bwMode="auto">
          <a:xfrm>
            <a:off x="6372225" y="1557338"/>
            <a:ext cx="0" cy="287337"/>
          </a:xfrm>
          <a:prstGeom prst="line">
            <a:avLst/>
          </a:prstGeom>
          <a:noFill/>
          <a:ln w="7620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>
            <a:off x="6732588" y="1557338"/>
            <a:ext cx="0" cy="1079500"/>
          </a:xfrm>
          <a:prstGeom prst="line">
            <a:avLst/>
          </a:prstGeom>
          <a:noFill/>
          <a:ln w="7620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 flipV="1">
            <a:off x="6588125" y="4724400"/>
            <a:ext cx="0" cy="433388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 flipV="1">
            <a:off x="5364163" y="4724400"/>
            <a:ext cx="0" cy="100965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 flipV="1">
            <a:off x="2843213" y="4941888"/>
            <a:ext cx="0" cy="792162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 flipH="1">
            <a:off x="468313" y="4941888"/>
            <a:ext cx="23749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 flipV="1">
            <a:off x="468313" y="4724400"/>
            <a:ext cx="0" cy="217488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 flipV="1">
            <a:off x="1619250" y="4724400"/>
            <a:ext cx="0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21" name="AutoShape 73"/>
          <p:cNvCxnSpPr>
            <a:cxnSpLocks noChangeShapeType="1"/>
            <a:endCxn id="2084" idx="2"/>
          </p:cNvCxnSpPr>
          <p:nvPr/>
        </p:nvCxnSpPr>
        <p:spPr bwMode="auto">
          <a:xfrm flipV="1">
            <a:off x="2700338" y="4797425"/>
            <a:ext cx="1368425" cy="214313"/>
          </a:xfrm>
          <a:prstGeom prst="bentConnector2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4" name="Line 76"/>
          <p:cNvSpPr>
            <a:spLocks noChangeShapeType="1"/>
          </p:cNvSpPr>
          <p:nvPr/>
        </p:nvSpPr>
        <p:spPr bwMode="auto">
          <a:xfrm flipV="1">
            <a:off x="5003800" y="5013325"/>
            <a:ext cx="0" cy="576263"/>
          </a:xfrm>
          <a:prstGeom prst="line">
            <a:avLst/>
          </a:prstGeom>
          <a:noFill/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H="1">
            <a:off x="4500563" y="5013325"/>
            <a:ext cx="504825" cy="0"/>
          </a:xfrm>
          <a:prstGeom prst="line">
            <a:avLst/>
          </a:prstGeom>
          <a:noFill/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 flipV="1">
            <a:off x="4500563" y="4797425"/>
            <a:ext cx="0" cy="215900"/>
          </a:xfrm>
          <a:prstGeom prst="line">
            <a:avLst/>
          </a:prstGeom>
          <a:noFill/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1187450" y="0"/>
            <a:ext cx="633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solidFill>
                  <a:srgbClr val="FFFF00"/>
                </a:solidFill>
                <a:latin typeface="+mj-lt"/>
              </a:rPr>
              <a:t>Click on the different coloured sections to find out the names of the keys.</a:t>
            </a:r>
          </a:p>
        </p:txBody>
      </p:sp>
      <p:sp>
        <p:nvSpPr>
          <p:cNvPr id="2128" name="AutoShape 8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381750"/>
            <a:ext cx="611187" cy="476250"/>
          </a:xfrm>
          <a:prstGeom prst="actionButtonForwardNex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1002489" y="3522663"/>
            <a:ext cx="1781175" cy="379412"/>
          </a:xfrm>
          <a:prstGeom prst="roundRect">
            <a:avLst>
              <a:gd name="adj" fmla="val 13149"/>
            </a:avLst>
          </a:prstGeom>
          <a:solidFill>
            <a:srgbClr val="FF99FF">
              <a:alpha val="64706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AutoShape 27"/>
          <p:cNvSpPr>
            <a:spLocks noChangeArrowheads="1"/>
          </p:cNvSpPr>
          <p:nvPr/>
        </p:nvSpPr>
        <p:spPr bwMode="auto">
          <a:xfrm>
            <a:off x="2836863" y="3528023"/>
            <a:ext cx="1828800" cy="379412"/>
          </a:xfrm>
          <a:prstGeom prst="roundRect">
            <a:avLst>
              <a:gd name="adj" fmla="val 13149"/>
            </a:avLst>
          </a:prstGeom>
          <a:solidFill>
            <a:schemeClr val="accent2">
              <a:lumMod val="75000"/>
              <a:alpha val="64999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254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2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8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2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2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2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 tmFilter="0, 0; .2, .5; .8, .5; 1, 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250" autoRev="1" fill="hold"/>
                                        <p:tgtEl>
                                          <p:spTgt spid="2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2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 tmFilter="0, 0; .2, .5; .8, .5; 1, 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250" autoRev="1" fill="hold"/>
                                        <p:tgtEl>
                                          <p:spTgt spid="2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20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20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20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4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2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1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3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2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</p:childTnLst>
        </p:cTn>
      </p:par>
    </p:tnLst>
    <p:bldLst>
      <p:bldP spid="2053" grpId="0" animBg="1"/>
      <p:bldP spid="2053" grpId="1" animBg="1"/>
      <p:bldP spid="2053" grpId="2" animBg="1"/>
      <p:bldP spid="2054" grpId="0" animBg="1"/>
      <p:bldP spid="2056" grpId="0" animBg="1"/>
      <p:bldP spid="2058" grpId="0" animBg="1"/>
      <p:bldP spid="2058" grpId="1" animBg="1"/>
      <p:bldP spid="2058" grpId="2" animBg="1"/>
      <p:bldP spid="2060" grpId="0" animBg="1"/>
      <p:bldP spid="2060" grpId="1" animBg="1"/>
      <p:bldP spid="2061" grpId="0" animBg="1"/>
      <p:bldP spid="2063" grpId="0" animBg="1"/>
      <p:bldP spid="2064" grpId="0" animBg="1"/>
      <p:bldP spid="2064" grpId="1" animBg="1"/>
      <p:bldP spid="2065" grpId="0" animBg="1"/>
      <p:bldP spid="2065" grpId="1" animBg="1"/>
      <p:bldP spid="2067" grpId="0"/>
      <p:bldP spid="2068" grpId="0" animBg="1"/>
      <p:bldP spid="2068" grpId="1" animBg="1"/>
      <p:bldP spid="2072" grpId="0" animBg="1"/>
      <p:bldP spid="2072" grpId="1" animBg="1"/>
      <p:bldP spid="2072" grpId="2" animBg="1"/>
      <p:bldP spid="2073" grpId="0" animBg="1"/>
      <p:bldP spid="2073" grpId="1" animBg="1"/>
      <p:bldP spid="2073" grpId="2" animBg="1"/>
      <p:bldP spid="2074" grpId="0" animBg="1"/>
      <p:bldP spid="2074" grpId="1" animBg="1"/>
      <p:bldP spid="2074" grpId="2" animBg="1"/>
      <p:bldP spid="2086" grpId="0" animBg="1"/>
      <p:bldP spid="2086" grpId="1" animBg="1"/>
      <p:bldP spid="2086" grpId="2" animBg="1"/>
      <p:bldP spid="2103" grpId="0" animBg="1"/>
      <p:bldP spid="2104" grpId="0" animBg="1"/>
      <p:bldP spid="2105" grpId="0" animBg="1"/>
      <p:bldP spid="2106" grpId="0" animBg="1"/>
      <p:bldP spid="2107" grpId="0" animBg="1"/>
      <p:bldP spid="2107" grpId="1" animBg="1"/>
      <p:bldP spid="2110" grpId="0" animBg="1"/>
      <p:bldP spid="2110" grpId="1" animBg="1"/>
      <p:bldP spid="2112" grpId="0" animBg="1"/>
      <p:bldP spid="2112" grpId="1" animBg="1"/>
      <p:bldP spid="2112" grpId="2" animBg="1"/>
      <p:bldP spid="2113" grpId="0" animBg="1"/>
      <p:bldP spid="2113" grpId="1" animBg="1"/>
      <p:bldP spid="2113" grpId="2" animBg="1"/>
      <p:bldP spid="2114" grpId="0" animBg="1"/>
      <p:bldP spid="2114" grpId="1" animBg="1"/>
      <p:bldP spid="2115" grpId="0" animBg="1"/>
      <p:bldP spid="2115" grpId="1" animBg="1"/>
      <p:bldP spid="2117" grpId="0" animBg="1"/>
      <p:bldP spid="2117" grpId="1" animBg="1"/>
      <p:bldP spid="2118" grpId="0" animBg="1"/>
      <p:bldP spid="2118" grpId="1" animBg="1"/>
      <p:bldP spid="2119" grpId="0" animBg="1"/>
      <p:bldP spid="2119" grpId="1" animBg="1"/>
      <p:bldP spid="2120" grpId="0" animBg="1"/>
      <p:bldP spid="2120" grpId="1" animBg="1"/>
      <p:bldP spid="2124" grpId="0" animBg="1"/>
      <p:bldP spid="2124" grpId="1" animBg="1"/>
      <p:bldP spid="2125" grpId="0" animBg="1"/>
      <p:bldP spid="2125" grpId="1" animBg="1"/>
      <p:bldP spid="2126" grpId="0" animBg="1"/>
      <p:bldP spid="2126" grpId="1" animBg="1"/>
      <p:bldP spid="2127" grpId="0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2000"/>
          </a:blip>
          <a:stretch>
            <a:fillRect/>
          </a:stretch>
        </p:blipFill>
        <p:spPr>
          <a:xfrm>
            <a:off x="33612" y="43404"/>
            <a:ext cx="9077731" cy="5108891"/>
          </a:xfrm>
          <a:prstGeom prst="rect">
            <a:avLst/>
          </a:prstGeom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>
          <a:xfrm>
            <a:off x="3431752" y="222574"/>
            <a:ext cx="5533822" cy="1684956"/>
          </a:xfrm>
          <a:noFill/>
          <a:ln/>
        </p:spPr>
        <p:txBody>
          <a:bodyPr anchorCtr="0"/>
          <a:lstStyle/>
          <a:p>
            <a:pPr algn="r"/>
            <a:r>
              <a:rPr lang="en-US" altLang="en-US" sz="4000" dirty="0">
                <a:solidFill>
                  <a:srgbClr val="FFFF00"/>
                </a:solidFill>
              </a:rPr>
              <a:t>Posture &amp; Position </a:t>
            </a:r>
            <a:r>
              <a:rPr lang="en-US" altLang="en-US" sz="4000" dirty="0" smtClean="0">
                <a:solidFill>
                  <a:srgbClr val="FFFF00"/>
                </a:solidFill>
              </a:rPr>
              <a:t/>
            </a:r>
            <a:br>
              <a:rPr lang="en-US" altLang="en-US" sz="4000" dirty="0" smtClean="0">
                <a:solidFill>
                  <a:srgbClr val="FFFF00"/>
                </a:solidFill>
              </a:rPr>
            </a:br>
            <a:r>
              <a:rPr lang="en-US" altLang="en-US" sz="4000" dirty="0" smtClean="0">
                <a:solidFill>
                  <a:srgbClr val="FFFF00"/>
                </a:solidFill>
              </a:rPr>
              <a:t>at the Keyboard</a:t>
            </a:r>
            <a:br>
              <a:rPr lang="en-US" altLang="en-US" sz="4000" dirty="0" smtClean="0">
                <a:solidFill>
                  <a:srgbClr val="FFFF00"/>
                </a:solidFill>
              </a:rPr>
            </a:br>
            <a:r>
              <a:rPr lang="en-US" altLang="en-US" sz="4000" dirty="0" smtClean="0">
                <a:solidFill>
                  <a:srgbClr val="FFFF00"/>
                </a:solidFill>
              </a:rPr>
              <a:t>&amp; Mouse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98" y="3118543"/>
            <a:ext cx="4086976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04" y="1393731"/>
            <a:ext cx="1729648" cy="121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243574" y="6090635"/>
            <a:ext cx="4204623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I"/>
            </a:pPr>
            <a:r>
              <a:rPr kumimoji="1"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Wrists off the keyboard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b="11756"/>
          <a:stretch/>
        </p:blipFill>
        <p:spPr>
          <a:xfrm>
            <a:off x="94905" y="82593"/>
            <a:ext cx="3646607" cy="251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thewindowsclub.thewindowsclubco.netdna-cdn.com/wp-content/uploads/2009/10/ctssorrectway-400x293.jpg?bbdc8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3" y="2752776"/>
            <a:ext cx="4689432" cy="3435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88" y="2180203"/>
            <a:ext cx="3431195" cy="8453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2000"/>
          </a:blip>
          <a:stretch>
            <a:fillRect/>
          </a:stretch>
        </p:blipFill>
        <p:spPr>
          <a:xfrm>
            <a:off x="33612" y="152400"/>
            <a:ext cx="9077731" cy="5108891"/>
          </a:xfrm>
          <a:prstGeom prst="rect">
            <a:avLst/>
          </a:prstGeom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85800" y="6248400"/>
            <a:ext cx="7391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700">
              <a:latin typeface="Arial" panose="020B0604020202020204" pitchFamily="34" charset="0"/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48226"/>
            <a:ext cx="8229600" cy="171684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How Important are </a:t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Proper Keyboard Techniques?</a:t>
            </a:r>
          </a:p>
        </p:txBody>
      </p:sp>
      <p:pic>
        <p:nvPicPr>
          <p:cNvPr id="3074" name="Picture 2" descr="http://img.webmd.com/dtmcms/live/webmd/consumer_assets/site_images/media/medical/hw/h9991440_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3" y="3831263"/>
            <a:ext cx="3985253" cy="259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mm.edu/health/medical/reports/articles/~/media/ADAM/Images/en/19250.ashx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85" y="1921123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73853" y="1965538"/>
            <a:ext cx="44127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Not </a:t>
            </a:r>
            <a:r>
              <a:rPr lang="en-US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only does proper keyboarding technique help develop skill but it also helps prevent the development of RSI </a:t>
            </a:r>
            <a:r>
              <a:rPr lang="en-US" alt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- repetitive </a:t>
            </a:r>
            <a:r>
              <a:rPr lang="en-US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stress injury, more commonly known as </a:t>
            </a:r>
            <a:r>
              <a:rPr lang="en-US" alt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...</a:t>
            </a:r>
            <a:endParaRPr lang="en-US" altLang="en-US" sz="1200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971686" y="5357116"/>
            <a:ext cx="3715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carpal tunnel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.</a:t>
            </a:r>
            <a:endParaRPr lang="en-US" altLang="en-US" sz="1600" b="1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2287</TotalTime>
  <Words>239</Words>
  <Application>Microsoft Office PowerPoint</Application>
  <PresentationFormat>On-screen Show (4:3)</PresentationFormat>
  <Paragraphs>53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Times New Roman</vt:lpstr>
      <vt:lpstr>Verdana</vt:lpstr>
      <vt:lpstr>Wingdings</vt:lpstr>
      <vt:lpstr>Globe</vt:lpstr>
      <vt:lpstr>Proper Keyboarding Techniques</vt:lpstr>
      <vt:lpstr>While most kids and adults can learn to hunt and peck on their own, real typing speed depends on  PROPER TECHNIQUE.                               Michael J. Himowitz, Baltimore Sun</vt:lpstr>
      <vt:lpstr>Keyboarding Proper Posture &amp;  Technique</vt:lpstr>
      <vt:lpstr>Posture &amp; Position at the Keyboard</vt:lpstr>
      <vt:lpstr>PowerPoint Presentation</vt:lpstr>
      <vt:lpstr>PowerPoint Presentation</vt:lpstr>
      <vt:lpstr>PowerPoint Presentation</vt:lpstr>
      <vt:lpstr>Posture &amp; Position  at the Keyboard &amp; Mouse</vt:lpstr>
      <vt:lpstr>How Important are  Proper Keyboard Techniques?</vt:lpstr>
      <vt:lpstr>How Important are  Proper Keyboard Techniques?</vt:lpstr>
      <vt:lpstr>Posture &amp; Position at the Keyboard</vt:lpstr>
      <vt:lpstr>PowerPoint Presentation</vt:lpstr>
    </vt:vector>
  </TitlesOfParts>
  <Company>Home 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Keyboarding</dc:title>
  <dc:creator>N. De La Hoz</dc:creator>
  <cp:lastModifiedBy>3lil1's Mammie</cp:lastModifiedBy>
  <cp:revision>147</cp:revision>
  <cp:lastPrinted>2000-09-16T21:48:06Z</cp:lastPrinted>
  <dcterms:created xsi:type="dcterms:W3CDTF">1999-06-23T01:29:06Z</dcterms:created>
  <dcterms:modified xsi:type="dcterms:W3CDTF">2014-09-26T02:31:24Z</dcterms:modified>
  <cp:contentStatus/>
</cp:coreProperties>
</file>